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vsd" ContentType="application/vnd.visio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18"/>
  </p:notesMasterIdLst>
  <p:sldIdLst>
    <p:sldId id="256" r:id="rId2"/>
    <p:sldId id="266" r:id="rId3"/>
    <p:sldId id="257" r:id="rId4"/>
    <p:sldId id="286" r:id="rId5"/>
    <p:sldId id="269" r:id="rId6"/>
    <p:sldId id="261" r:id="rId7"/>
    <p:sldId id="268" r:id="rId8"/>
    <p:sldId id="287" r:id="rId9"/>
    <p:sldId id="283" r:id="rId10"/>
    <p:sldId id="276" r:id="rId11"/>
    <p:sldId id="277" r:id="rId12"/>
    <p:sldId id="278" r:id="rId13"/>
    <p:sldId id="279" r:id="rId14"/>
    <p:sldId id="280" r:id="rId15"/>
    <p:sldId id="282" r:id="rId16"/>
    <p:sldId id="281" r:id="rId17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3300"/>
    <a:srgbClr val="0099FF"/>
    <a:srgbClr val="3366FF"/>
    <a:srgbClr val="99FF66"/>
    <a:srgbClr val="66FFFF"/>
    <a:srgbClr val="CCEC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 autoAdjust="0"/>
    <p:restoredTop sz="94039" autoAdjust="0"/>
  </p:normalViewPr>
  <p:slideViewPr>
    <p:cSldViewPr>
      <p:cViewPr varScale="1">
        <p:scale>
          <a:sx n="103" d="100"/>
          <a:sy n="103" d="100"/>
        </p:scale>
        <p:origin x="-1770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5" Type="http://schemas.openxmlformats.org/officeDocument/2006/relationships/image" Target="../media/image7.emf"/><Relationship Id="rId4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5.wmf"/><Relationship Id="rId7" Type="http://schemas.openxmlformats.org/officeDocument/2006/relationships/image" Target="../media/image13.wmf"/><Relationship Id="rId2" Type="http://schemas.openxmlformats.org/officeDocument/2006/relationships/image" Target="../media/image10.wmf"/><Relationship Id="rId1" Type="http://schemas.openxmlformats.org/officeDocument/2006/relationships/image" Target="../media/image3.wmf"/><Relationship Id="rId6" Type="http://schemas.openxmlformats.org/officeDocument/2006/relationships/image" Target="../media/image6.wmf"/><Relationship Id="rId5" Type="http://schemas.openxmlformats.org/officeDocument/2006/relationships/image" Target="../media/image12.wmf"/><Relationship Id="rId4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E7D11313-D4D5-4B00-9137-AEE85918A1A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13583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228600" y="2889250"/>
            <a:ext cx="8610600" cy="201613"/>
            <a:chOff x="144" y="1680"/>
            <a:chExt cx="5424" cy="144"/>
          </a:xfrm>
        </p:grpSpPr>
        <p:sp>
          <p:nvSpPr>
            <p:cNvPr id="5" name="Rectangle 8"/>
            <p:cNvSpPr>
              <a:spLocks noChangeArrowheads="1"/>
            </p:cNvSpPr>
            <p:nvPr userDrawn="1"/>
          </p:nvSpPr>
          <p:spPr bwMode="auto">
            <a:xfrm>
              <a:off x="144" y="1680"/>
              <a:ext cx="1808" cy="14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6" name="Rectangle 9"/>
            <p:cNvSpPr>
              <a:spLocks noChangeArrowheads="1"/>
            </p:cNvSpPr>
            <p:nvPr userDrawn="1"/>
          </p:nvSpPr>
          <p:spPr bwMode="auto">
            <a:xfrm>
              <a:off x="1952" y="1680"/>
              <a:ext cx="1808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3760" y="1680"/>
              <a:ext cx="1808" cy="14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</p:grpSp>
      <p:sp>
        <p:nvSpPr>
          <p:cNvPr id="61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 algn="ctr">
              <a:defRPr sz="5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70250"/>
            <a:ext cx="6400800" cy="22098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0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9D46E6-1D50-4D4F-959C-69CAFE2627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587980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E8CAAB-FEB6-43CD-AB86-C008E4AABD6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9023282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D9EF53-6623-490D-82F1-E83B807D304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567815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44442B-BD98-4562-8E57-85558BC4A57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6095273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1C4BE-BCE3-4DA7-9669-5BB71706A08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188719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84A27E-5490-4BC9-B889-9F4F2CAE9C9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0050673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D8B8ED-E799-4FE2-A5ED-DF3C77ED584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9168811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43D507-E5CF-438C-9ABC-9CDD47D3294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928870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CD1352-7894-4222-AF6C-35164F34199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4915946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EC31B0-728D-4050-B22D-2E354E79DE7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345260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F7EF12-6561-4175-9455-0792314D17E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607619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6D48C8-C60C-4118-ABA0-BAA74E538F1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749589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604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04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04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pPr>
              <a:defRPr/>
            </a:pPr>
            <a:fld id="{C9075DDD-5031-4BD7-A472-72BBD41544D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z="2400" smtClean="0">
              <a:latin typeface="Times New Roman" pitchFamily="18" charset="0"/>
            </a:endParaRPr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1447800"/>
            <a:ext cx="80772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z="2400" smtClean="0">
              <a:latin typeface="Times New Roman" pitchFamily="18" charset="0"/>
            </a:endParaRPr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z="2400" smtClean="0">
              <a:latin typeface="Times New Roman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6" r:id="rId1"/>
    <p:sldLayoutId id="2147483985" r:id="rId2"/>
    <p:sldLayoutId id="2147483986" r:id="rId3"/>
    <p:sldLayoutId id="2147483987" r:id="rId4"/>
    <p:sldLayoutId id="2147483988" r:id="rId5"/>
    <p:sldLayoutId id="2147483989" r:id="rId6"/>
    <p:sldLayoutId id="2147483990" r:id="rId7"/>
    <p:sldLayoutId id="2147483991" r:id="rId8"/>
    <p:sldLayoutId id="2147483992" r:id="rId9"/>
    <p:sldLayoutId id="2147483993" r:id="rId10"/>
    <p:sldLayoutId id="2147483994" r:id="rId11"/>
    <p:sldLayoutId id="2147483995" r:id="rId12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p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p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1.wav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10.wav"/><Relationship Id="rId1" Type="http://schemas.openxmlformats.org/officeDocument/2006/relationships/tags" Target="../tags/tag6.xml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11.wav"/><Relationship Id="rId1" Type="http://schemas.openxmlformats.org/officeDocument/2006/relationships/tags" Target="../tags/tag7.xml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12.wav"/><Relationship Id="rId1" Type="http://schemas.openxmlformats.org/officeDocument/2006/relationships/tags" Target="../tags/tag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13.wav"/><Relationship Id="rId1" Type="http://schemas.openxmlformats.org/officeDocument/2006/relationships/tags" Target="../tags/tag9.xml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14.wav"/><Relationship Id="rId1" Type="http://schemas.openxmlformats.org/officeDocument/2006/relationships/tags" Target="../tags/tag10.xml"/><Relationship Id="rId6" Type="http://schemas.openxmlformats.org/officeDocument/2006/relationships/image" Target="../media/image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15.wav"/><Relationship Id="rId1" Type="http://schemas.openxmlformats.org/officeDocument/2006/relationships/tags" Target="../tags/tag11.xml"/><Relationship Id="rId5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16.wav"/><Relationship Id="rId1" Type="http://schemas.openxmlformats.org/officeDocument/2006/relationships/tags" Target="../tags/tag12.xml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2.wav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6.wmf"/><Relationship Id="rId3" Type="http://schemas.openxmlformats.org/officeDocument/2006/relationships/audio" Target="../media/audio3.wav"/><Relationship Id="rId7" Type="http://schemas.openxmlformats.org/officeDocument/2006/relationships/image" Target="../media/image3.wmf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9.png"/><Relationship Id="rId2" Type="http://schemas.openxmlformats.org/officeDocument/2006/relationships/tags" Target="../tags/tag2.xml"/><Relationship Id="rId16" Type="http://schemas.openxmlformats.org/officeDocument/2006/relationships/image" Target="../media/image7.emf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5.wmf"/><Relationship Id="rId5" Type="http://schemas.openxmlformats.org/officeDocument/2006/relationships/image" Target="../media/image8.png"/><Relationship Id="rId15" Type="http://schemas.openxmlformats.org/officeDocument/2006/relationships/oleObject" Target="../embeddings/Microsoft_Visio_2003-2010___1.vsd"/><Relationship Id="rId10" Type="http://schemas.openxmlformats.org/officeDocument/2006/relationships/oleObject" Target="../embeddings/oleObject3.bin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4.wmf"/><Relationship Id="rId14" Type="http://schemas.openxmlformats.org/officeDocument/2006/relationships/oleObject" Target="../embeddings/oleObject5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13" Type="http://schemas.openxmlformats.org/officeDocument/2006/relationships/oleObject" Target="../embeddings/oleObject10.bin"/><Relationship Id="rId18" Type="http://schemas.openxmlformats.org/officeDocument/2006/relationships/image" Target="../media/image13.wmf"/><Relationship Id="rId3" Type="http://schemas.openxmlformats.org/officeDocument/2006/relationships/audio" Target="../media/audio4.wav"/><Relationship Id="rId21" Type="http://schemas.openxmlformats.org/officeDocument/2006/relationships/image" Target="../media/image14.emf"/><Relationship Id="rId7" Type="http://schemas.openxmlformats.org/officeDocument/2006/relationships/oleObject" Target="../embeddings/oleObject7.bin"/><Relationship Id="rId12" Type="http://schemas.openxmlformats.org/officeDocument/2006/relationships/image" Target="../media/image11.wmf"/><Relationship Id="rId17" Type="http://schemas.openxmlformats.org/officeDocument/2006/relationships/oleObject" Target="../embeddings/oleObject12.bin"/><Relationship Id="rId2" Type="http://schemas.openxmlformats.org/officeDocument/2006/relationships/tags" Target="../tags/tag3.xml"/><Relationship Id="rId16" Type="http://schemas.openxmlformats.org/officeDocument/2006/relationships/image" Target="../media/image6.wmf"/><Relationship Id="rId20" Type="http://schemas.openxmlformats.org/officeDocument/2006/relationships/oleObject" Target="../embeddings/Microsoft_Visio_2003-2010___2.vsd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w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5" Type="http://schemas.openxmlformats.org/officeDocument/2006/relationships/oleObject" Target="../embeddings/oleObject11.bin"/><Relationship Id="rId10" Type="http://schemas.openxmlformats.org/officeDocument/2006/relationships/image" Target="../media/image5.wmf"/><Relationship Id="rId19" Type="http://schemas.openxmlformats.org/officeDocument/2006/relationships/oleObject" Target="../embeddings/oleObject13.bin"/><Relationship Id="rId4" Type="http://schemas.openxmlformats.org/officeDocument/2006/relationships/slideLayout" Target="../slideLayouts/slideLayout12.xml"/><Relationship Id="rId9" Type="http://schemas.openxmlformats.org/officeDocument/2006/relationships/oleObject" Target="../embeddings/oleObject8.bin"/><Relationship Id="rId14" Type="http://schemas.openxmlformats.org/officeDocument/2006/relationships/image" Target="../media/image12.wmf"/><Relationship Id="rId2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audio" Target="../media/audio5.wav"/><Relationship Id="rId7" Type="http://schemas.openxmlformats.org/officeDocument/2006/relationships/slide" Target="slide12.xml"/><Relationship Id="rId12" Type="http://schemas.openxmlformats.org/officeDocument/2006/relationships/image" Target="../media/image9.pn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emf"/><Relationship Id="rId11" Type="http://schemas.openxmlformats.org/officeDocument/2006/relationships/slide" Target="slide11.xml"/><Relationship Id="rId5" Type="http://schemas.openxmlformats.org/officeDocument/2006/relationships/oleObject" Target="../embeddings/oleObject14.bin"/><Relationship Id="rId10" Type="http://schemas.openxmlformats.org/officeDocument/2006/relationships/slide" Target="slide7.xml"/><Relationship Id="rId4" Type="http://schemas.openxmlformats.org/officeDocument/2006/relationships/slideLayout" Target="../slideLayouts/slideLayout2.xml"/><Relationship Id="rId9" Type="http://schemas.openxmlformats.org/officeDocument/2006/relationships/slide" Target="slide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6.wav"/><Relationship Id="rId1" Type="http://schemas.openxmlformats.org/officeDocument/2006/relationships/tags" Target="../tags/tag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7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8.wav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9.wav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solidFill>
                  <a:schemeClr val="accent1"/>
                </a:solidFill>
                <a:latin typeface="隶书" pitchFamily="49" charset="-122"/>
                <a:ea typeface="隶书" pitchFamily="49" charset="-122"/>
              </a:rPr>
              <a:t>实验</a:t>
            </a:r>
            <a:r>
              <a:rPr lang="en-US" altLang="zh-CN" b="1" smtClean="0">
                <a:solidFill>
                  <a:schemeClr val="accent1"/>
                </a:solidFill>
                <a:latin typeface="隶书" pitchFamily="49" charset="-122"/>
                <a:ea typeface="隶书" pitchFamily="49" charset="-122"/>
              </a:rPr>
              <a:t>5  </a:t>
            </a:r>
            <a:r>
              <a:rPr lang="en-US" altLang="zh-CN" b="1" i="1" smtClean="0">
                <a:solidFill>
                  <a:schemeClr val="accent1"/>
                </a:solidFill>
                <a:latin typeface="Times New Roman" pitchFamily="18" charset="0"/>
                <a:ea typeface="隶书" pitchFamily="49" charset="-122"/>
              </a:rPr>
              <a:t>RL</a:t>
            </a:r>
            <a:r>
              <a:rPr lang="zh-CN" altLang="en-US" b="1" smtClean="0">
                <a:solidFill>
                  <a:schemeClr val="accent1"/>
                </a:solidFill>
                <a:latin typeface="隶书" pitchFamily="49" charset="-122"/>
                <a:ea typeface="隶书" pitchFamily="49" charset="-122"/>
              </a:rPr>
              <a:t>串联电路及其功率因数的提高</a:t>
            </a:r>
            <a:r>
              <a:rPr lang="zh-CN" altLang="en-US" sz="4000" smtClean="0"/>
              <a:t> 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22288" y="1600200"/>
            <a:ext cx="8164512" cy="4525963"/>
          </a:xfrm>
        </p:spPr>
        <p:txBody>
          <a:bodyPr/>
          <a:lstStyle/>
          <a:p>
            <a:pPr marL="720000" lvl="3" indent="-508000" eaLnBrk="1" fontAlgn="ctr" hangingPunct="1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zh-CN" altLang="en-US" sz="3200" b="1" dirty="0" smtClean="0">
                <a:solidFill>
                  <a:srgbClr val="FF3300"/>
                </a:solidFill>
              </a:rPr>
              <a:t>实验目的</a:t>
            </a:r>
          </a:p>
          <a:p>
            <a:pPr marL="360000" lvl="3" indent="-508000" eaLnBrk="1" fontAlgn="ctr" hangingPunct="1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zh-CN" altLang="en-US" sz="2800" dirty="0" smtClean="0"/>
              <a:t>通过实验，深刻理解交流电路中电压电流的相量关系。</a:t>
            </a:r>
          </a:p>
          <a:p>
            <a:pPr marL="360000" lvl="3" indent="-508000" eaLnBrk="1" fontAlgn="ctr" hangingPunct="1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学习提高交流电路功率因数的方法。</a:t>
            </a:r>
          </a:p>
          <a:p>
            <a:pPr marL="360000" lvl="3" indent="-508000" eaLnBrk="1" fontAlgn="ctr" hangingPunct="1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了解日光灯电路的工作原理及安装方法。</a:t>
            </a:r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0000" lvl="3" indent="-508000" eaLnBrk="1" fontAlgn="ctr" hangingPunct="1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lang="zh-CN" altLang="en-US" sz="2800" dirty="0" smtClean="0"/>
              <a:t>学习功率表、电流表、电压表的使用方法。</a:t>
            </a:r>
          </a:p>
        </p:txBody>
      </p:sp>
      <p:pic>
        <p:nvPicPr>
          <p:cNvPr id="5" name="E4801945.wav">
            <a:hlinkClick r:id="" action="ppaction://media"/>
          </p:cNvPr>
          <p:cNvPicPr>
            <a:picLocks noChangeAspect="1"/>
          </p:cNvPicPr>
          <p:nvPr>
            <a:wavAudioFile r:embed="rId2" name="E480A3A5.wav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013" y="6069013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advTm="4580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0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0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052" grpId="0"/>
      <p:bldP spid="205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1" descr="C:\Users\LENOVO\AppData\Roaming\Tencent\Users\2314470555\QQ\WinTemp\RichOle\J[UFV0%)@DVDV}%8Q0UUJC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1614488"/>
            <a:ext cx="8743950" cy="460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341313" y="2405063"/>
            <a:ext cx="404812" cy="269875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546350" y="4384675"/>
            <a:ext cx="1169988" cy="269875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032250" y="3529013"/>
            <a:ext cx="765175" cy="269875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128000" y="3168650"/>
            <a:ext cx="765175" cy="271463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296863" y="773113"/>
            <a:ext cx="8075612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  <a:defRPr/>
            </a:pPr>
            <a:r>
              <a:rPr lang="zh-CN" altLang="en-US" sz="3200" b="1" dirty="0">
                <a:solidFill>
                  <a:srgbClr val="0000FF"/>
                </a:solidFill>
              </a:rPr>
              <a:t>搭建电路</a:t>
            </a:r>
            <a:r>
              <a:rPr lang="en-US" altLang="zh-CN" sz="3200" b="1" dirty="0">
                <a:solidFill>
                  <a:srgbClr val="0000FF"/>
                </a:solidFill>
              </a:rPr>
              <a:t>-</a:t>
            </a:r>
            <a:r>
              <a:rPr lang="zh-CN" altLang="en-US" sz="3200" b="1" dirty="0">
                <a:solidFill>
                  <a:srgbClr val="0000FF"/>
                </a:solidFill>
              </a:rPr>
              <a:t>选取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220</a:t>
            </a:r>
            <a:r>
              <a:rPr lang="zh-CN" altLang="en-US" sz="3200" b="1" dirty="0">
                <a:solidFill>
                  <a:srgbClr val="0000FF"/>
                </a:solidFill>
              </a:rPr>
              <a:t>交流电源</a:t>
            </a:r>
            <a:endParaRPr lang="zh-CN" altLang="en-US" sz="3200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3" name="B83C2367.wav">
            <a:hlinkClick r:id="" action="ppaction://media"/>
          </p:cNvPr>
          <p:cNvPicPr>
            <a:picLocks noChangeAspect="1"/>
          </p:cNvPicPr>
          <p:nvPr>
            <a:wavAudioFile r:embed="rId2" name="B83CB32F.wav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013" y="6069013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圆角矩形标注 8"/>
          <p:cNvSpPr/>
          <p:nvPr/>
        </p:nvSpPr>
        <p:spPr>
          <a:xfrm>
            <a:off x="597220" y="3158970"/>
            <a:ext cx="1769535" cy="842901"/>
          </a:xfrm>
          <a:prstGeom prst="wedgeRoundRectCallout">
            <a:avLst>
              <a:gd name="adj1" fmla="val -40474"/>
              <a:gd name="adj2" fmla="val -101955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66555" y="3293985"/>
            <a:ext cx="1980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</a:rPr>
              <a:t>单击电源图标，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r>
              <a:rPr lang="zh-CN" altLang="en-US" sz="2000" dirty="0" smtClean="0">
                <a:solidFill>
                  <a:srgbClr val="FF0000"/>
                </a:solidFill>
              </a:rPr>
              <a:t>打开电源箱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 advTm="2731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3" grpId="0" animBg="1"/>
      <p:bldP spid="5" grpId="0" animBg="1"/>
      <p:bldP spid="7" grpId="0" animBg="1"/>
      <p:bldP spid="8" grpId="0" animBg="1"/>
      <p:bldP spid="9" grpId="0" animBg="1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" descr="C:\Users\LENOVO\AppData\Roaming\Tencent\Users\2314470555\QQ\WinTemp\RichOle\1B1HQ[G3@1M92J3Y5@6TUYJ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425" y="1489075"/>
            <a:ext cx="7110413" cy="536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1736725" y="4194175"/>
            <a:ext cx="1800225" cy="900113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832475" y="2528888"/>
            <a:ext cx="1395413" cy="314325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832475" y="3097213"/>
            <a:ext cx="1395413" cy="287337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96863" y="773113"/>
            <a:ext cx="8075612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  <a:defRPr/>
            </a:pPr>
            <a:r>
              <a:rPr lang="zh-CN" altLang="en-US" sz="3200" b="1" dirty="0">
                <a:solidFill>
                  <a:srgbClr val="0000FF"/>
                </a:solidFill>
              </a:rPr>
              <a:t>设定电源参数</a:t>
            </a:r>
            <a:endParaRPr lang="zh-CN" altLang="en-US" sz="3200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4" name="DBBE2382.wav">
            <a:hlinkClick r:id="" action="ppaction://media"/>
          </p:cNvPr>
          <p:cNvPicPr>
            <a:picLocks noChangeAspect="1"/>
          </p:cNvPicPr>
          <p:nvPr>
            <a:wavAudioFile r:embed="rId2" name="DBBE4E54.wav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013" y="6069013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圆角矩形标注 1"/>
          <p:cNvSpPr/>
          <p:nvPr/>
        </p:nvSpPr>
        <p:spPr>
          <a:xfrm>
            <a:off x="1722344" y="5364215"/>
            <a:ext cx="1679525" cy="1260140"/>
          </a:xfrm>
          <a:prstGeom prst="wedgeRoundRectCallout">
            <a:avLst>
              <a:gd name="adj1" fmla="val -16882"/>
              <a:gd name="adj2" fmla="val -78558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754742" y="5499230"/>
            <a:ext cx="16021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</a:rPr>
              <a:t>双击电源图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r>
              <a:rPr lang="zh-CN" altLang="en-US" sz="2000" dirty="0" smtClean="0">
                <a:solidFill>
                  <a:srgbClr val="FF0000"/>
                </a:solidFill>
              </a:rPr>
              <a:t>标，设定电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r>
              <a:rPr lang="zh-CN" altLang="en-US" sz="2000" dirty="0" smtClean="0">
                <a:solidFill>
                  <a:srgbClr val="FF0000"/>
                </a:solidFill>
              </a:rPr>
              <a:t>源参数</a:t>
            </a:r>
            <a:endParaRPr lang="en-US" altLang="zh-CN" sz="2000" dirty="0" smtClean="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 advTm="2781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476250" y="1673225"/>
            <a:ext cx="8237538" cy="4951413"/>
            <a:chOff x="250825" y="1484313"/>
            <a:chExt cx="8821738" cy="5275262"/>
          </a:xfrm>
        </p:grpSpPr>
        <p:pic>
          <p:nvPicPr>
            <p:cNvPr id="14341" name="Picture 1" descr="C:\Users\LENOVO\AppData\Roaming\Tencent\Users\2314470555\QQ\WinTemp\RichOle\W46`2`GC7{FW2YI2{X9VZP8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825" y="1484313"/>
              <a:ext cx="8821738" cy="5275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矩形 2"/>
            <p:cNvSpPr/>
            <p:nvPr/>
          </p:nvSpPr>
          <p:spPr>
            <a:xfrm>
              <a:off x="2545939" y="3035264"/>
              <a:ext cx="1125456" cy="204651"/>
            </a:xfrm>
            <a:prstGeom prst="rect">
              <a:avLst/>
            </a:prstGeom>
            <a:noFill/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3985911" y="2735898"/>
              <a:ext cx="1215560" cy="224948"/>
            </a:xfrm>
            <a:prstGeom prst="rect">
              <a:avLst/>
            </a:prstGeom>
            <a:noFill/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7720995" y="1935899"/>
              <a:ext cx="676634" cy="223256"/>
            </a:xfrm>
            <a:prstGeom prst="rect">
              <a:avLst/>
            </a:prstGeom>
            <a:noFill/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96863" y="773113"/>
            <a:ext cx="8075612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  <a:defRPr/>
            </a:pPr>
            <a:r>
              <a:rPr lang="zh-CN" altLang="en-US" sz="3200" b="1" dirty="0">
                <a:solidFill>
                  <a:srgbClr val="0000FF"/>
                </a:solidFill>
              </a:rPr>
              <a:t>选取</a:t>
            </a: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公共接地端</a:t>
            </a:r>
            <a:endParaRPr lang="zh-CN" altLang="en-US" sz="3200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0" name="B5E52382.wav">
            <a:hlinkClick r:id="" action="ppaction://media"/>
          </p:cNvPr>
          <p:cNvPicPr>
            <a:picLocks noChangeAspect="1"/>
          </p:cNvPicPr>
          <p:nvPr>
            <a:wavAudioFile r:embed="rId2" name="B5E53670.wav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013" y="6069013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advTm="2431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" descr="C:\Users\LENOVO\AppData\Roaming\Tencent\Users\2314470555\QQ\WinTemp\RichOle\W}X)`R`YPE}H~5G_Y${5@C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8" y="1558925"/>
            <a:ext cx="7477125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96863" y="773113"/>
            <a:ext cx="8075612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  <a:defRPr/>
            </a:pPr>
            <a:r>
              <a:rPr lang="zh-CN" altLang="en-US" sz="3200" b="1" dirty="0">
                <a:solidFill>
                  <a:srgbClr val="0000FF"/>
                </a:solidFill>
              </a:rPr>
              <a:t>选取</a:t>
            </a: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电感、电阻、电容元件</a:t>
            </a:r>
            <a:endParaRPr lang="zh-CN" altLang="en-US" sz="3200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81288" y="5543550"/>
            <a:ext cx="676275" cy="158750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681288" y="5364163"/>
            <a:ext cx="676275" cy="157162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681288" y="5207000"/>
            <a:ext cx="676275" cy="157163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46125" y="1558925"/>
            <a:ext cx="180975" cy="227013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8" name="78DA2414.wav">
            <a:hlinkClick r:id="" action="ppaction://media"/>
          </p:cNvPr>
          <p:cNvPicPr>
            <a:picLocks noChangeAspect="1"/>
          </p:cNvPicPr>
          <p:nvPr>
            <a:wavAudioFile r:embed="rId2" name="78DA91B6.wav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013" y="6069013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advTm="253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/>
      <p:bldP spid="4" grpId="0" animBg="1"/>
      <p:bldP spid="5" grpId="0" animBg="1"/>
      <p:bldP spid="6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6863" y="773113"/>
            <a:ext cx="8075612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  <a:defRPr/>
            </a:pPr>
            <a:r>
              <a:rPr lang="zh-CN" altLang="en-US" sz="3200" b="1" dirty="0">
                <a:solidFill>
                  <a:srgbClr val="0000FF"/>
                </a:solidFill>
              </a:rPr>
              <a:t>选取</a:t>
            </a: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电流表、电压表、功率表</a:t>
            </a:r>
            <a:endParaRPr lang="zh-CN" altLang="en-US" sz="3200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13315" name="组合 2"/>
          <p:cNvGrpSpPr>
            <a:grpSpLocks/>
          </p:cNvGrpSpPr>
          <p:nvPr/>
        </p:nvGrpSpPr>
        <p:grpSpPr bwMode="auto">
          <a:xfrm>
            <a:off x="434975" y="1538288"/>
            <a:ext cx="8458200" cy="5124450"/>
            <a:chOff x="435222" y="1673805"/>
            <a:chExt cx="8303718" cy="4989165"/>
          </a:xfrm>
        </p:grpSpPr>
        <p:pic>
          <p:nvPicPr>
            <p:cNvPr id="16391" name="Picture 1" descr="C:\Users\LENOVO\AppData\Roaming\Tencent\Users\2314470555\QQ\WinTemp\RichOle\[9O88D2AN$HE854B6[S{GT7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222" y="1673805"/>
              <a:ext cx="7798893" cy="4989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2" name="Picture 2" descr="C:\Users\LENOVO\AppData\Roaming\Tencent\Users\2314470555\QQ\WinTemp\RichOle\D9L11I~XLT4@FQ4W1Y3AW8G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4115" y="1956399"/>
              <a:ext cx="504825" cy="470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矩形 5"/>
          <p:cNvSpPr/>
          <p:nvPr/>
        </p:nvSpPr>
        <p:spPr>
          <a:xfrm>
            <a:off x="2006600" y="1538288"/>
            <a:ext cx="179388" cy="203200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636000" y="2393950"/>
            <a:ext cx="211138" cy="225425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5" name="6ADE2429.wav">
            <a:hlinkClick r:id="" action="ppaction://media"/>
          </p:cNvPr>
          <p:cNvPicPr>
            <a:picLocks noChangeAspect="1"/>
          </p:cNvPicPr>
          <p:nvPr>
            <a:wavAudioFile r:embed="rId2" name="6ADE5D01.wav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013" y="6069013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advTm="2830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" descr="C:\Users\LENOVO\AppData\Roaming\Tencent\Users\2314470555\QQ\WinTemp\RichOle\8S]`90_IJBT5%2MV})$({%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5" y="1533525"/>
            <a:ext cx="7381875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96863" y="773113"/>
            <a:ext cx="8075612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  <a:defRPr/>
            </a:pPr>
            <a:r>
              <a:rPr lang="zh-CN" altLang="en-US" sz="3200" b="1" dirty="0">
                <a:solidFill>
                  <a:srgbClr val="0000FF"/>
                </a:solidFill>
              </a:rPr>
              <a:t>更改电压表电流表为交流（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</a:t>
            </a:r>
            <a:r>
              <a:rPr lang="zh-CN" altLang="en-US" sz="3200" b="1" dirty="0">
                <a:solidFill>
                  <a:srgbClr val="0000FF"/>
                </a:solidFill>
              </a:rPr>
              <a:t>）模式</a:t>
            </a:r>
            <a:endParaRPr lang="zh-CN" altLang="en-US" sz="3200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92388" y="1751013"/>
            <a:ext cx="1349375" cy="777875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716338" y="3338513"/>
            <a:ext cx="1125537" cy="300037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8" name="D15B2445.wav">
            <a:hlinkClick r:id="" action="ppaction://media"/>
          </p:cNvPr>
          <p:cNvPicPr>
            <a:picLocks noChangeAspect="1"/>
          </p:cNvPicPr>
          <p:nvPr>
            <a:wavAudioFile r:embed="rId2" name="D15B74A3.wav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013" y="6069013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advTm="2931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76250" y="773113"/>
            <a:ext cx="7896225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  <a:defRPr/>
            </a:pPr>
            <a:r>
              <a:rPr lang="zh-CN" altLang="en-US" sz="3200" b="1" dirty="0">
                <a:solidFill>
                  <a:srgbClr val="0000FF"/>
                </a:solidFill>
              </a:rPr>
              <a:t>连线并仿真</a:t>
            </a:r>
            <a:endParaRPr lang="zh-CN" altLang="en-US" sz="3200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4" name="C6862445.wav">
            <a:hlinkClick r:id="" action="ppaction://media"/>
          </p:cNvPr>
          <p:cNvPicPr>
            <a:picLocks noChangeAspect="1"/>
          </p:cNvPicPr>
          <p:nvPr>
            <a:wavAudioFile r:embed="rId2" name="C686D209.wav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013" y="6069013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6" descr="C:\Users\LENOVO\AppData\Roaming\Tencent\Users\2314470555\QQ\WinTemp\RichOle\E1QVQIKFN{{8`9D%@_KDU}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8" y="1477963"/>
            <a:ext cx="7632700" cy="510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4435475" y="1628775"/>
            <a:ext cx="406400" cy="225425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圆角矩形标注 1"/>
          <p:cNvSpPr/>
          <p:nvPr/>
        </p:nvSpPr>
        <p:spPr>
          <a:xfrm>
            <a:off x="4526995" y="2438890"/>
            <a:ext cx="1566140" cy="927683"/>
          </a:xfrm>
          <a:prstGeom prst="wedgeRoundRectCallout">
            <a:avLst>
              <a:gd name="adj1" fmla="val -35727"/>
              <a:gd name="adj2" fmla="val -114118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526995" y="2453968"/>
            <a:ext cx="1710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仿真按钮，编辑电路时必须停止仿真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 advTm="2630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 animBg="1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43"/>
          <p:cNvSpPr txBox="1">
            <a:spLocks noChangeArrowheads="1"/>
          </p:cNvSpPr>
          <p:nvPr/>
        </p:nvSpPr>
        <p:spPr bwMode="auto">
          <a:xfrm>
            <a:off x="606425" y="728663"/>
            <a:ext cx="38417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200">
                <a:solidFill>
                  <a:srgbClr val="FF3300"/>
                </a:solidFill>
                <a:latin typeface="Arial" charset="0"/>
              </a:rPr>
              <a:t>普通日光灯工作原理</a:t>
            </a:r>
          </a:p>
        </p:txBody>
      </p:sp>
      <p:sp>
        <p:nvSpPr>
          <p:cNvPr id="20527" name="Text Box 47"/>
          <p:cNvSpPr txBox="1">
            <a:spLocks noChangeArrowheads="1"/>
          </p:cNvSpPr>
          <p:nvPr/>
        </p:nvSpPr>
        <p:spPr bwMode="auto">
          <a:xfrm>
            <a:off x="206375" y="4584700"/>
            <a:ext cx="9047163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宋体" pitchFamily="2" charset="-122"/>
              </a:rPr>
              <a:t>   </a:t>
            </a:r>
            <a:r>
              <a:rPr lang="zh-CN" altLang="en-US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电源接通瞬间</a:t>
            </a:r>
            <a:r>
              <a:rPr lang="en-US" altLang="zh-CN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,220</a:t>
            </a:r>
            <a:r>
              <a:rPr lang="en-US" altLang="zh-CN">
                <a:solidFill>
                  <a:srgbClr val="0000FF"/>
                </a:solidFill>
                <a:latin typeface="Times New Roman" pitchFamily="18" charset="0"/>
                <a:ea typeface="华文新魏" pitchFamily="2" charset="-122"/>
                <a:cs typeface="Times New Roman" pitchFamily="18" charset="0"/>
              </a:rPr>
              <a:t>V</a:t>
            </a:r>
            <a:r>
              <a:rPr lang="zh-CN" altLang="en-US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交流电压通过两端灯丝及镇流器作用于启辉器极板间</a:t>
            </a:r>
            <a:r>
              <a:rPr lang="en-US" altLang="zh-CN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,</a:t>
            </a:r>
            <a:r>
              <a:rPr lang="zh-CN" altLang="en-US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使其两极板产生辉光放电，右极板因发热而伸直，辉光放电停止，极板冷却分开，电流中断使镇流器产生一个自感高电压，其与电源电压叠加作用于灯管灯丝两端使灯管气体产生电离，灯管发光。</a:t>
            </a:r>
          </a:p>
        </p:txBody>
      </p:sp>
      <p:pic>
        <p:nvPicPr>
          <p:cNvPr id="410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1465263"/>
            <a:ext cx="4264025" cy="303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8D6A1945.wav">
            <a:hlinkClick r:id="" action="ppaction://media"/>
          </p:cNvPr>
          <p:cNvPicPr>
            <a:picLocks noChangeAspect="1"/>
          </p:cNvPicPr>
          <p:nvPr>
            <a:wavAudioFile r:embed="rId1" name="8D6A9D77.wav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013" y="6069013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719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0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05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31800" y="593725"/>
            <a:ext cx="8229600" cy="720725"/>
          </a:xfrm>
        </p:spPr>
        <p:txBody>
          <a:bodyPr/>
          <a:lstStyle/>
          <a:p>
            <a:pPr eaLnBrk="1" hangingPunct="1"/>
            <a:r>
              <a:rPr lang="zh-CN" altLang="en-US" sz="3200" smtClean="0">
                <a:solidFill>
                  <a:srgbClr val="FF3300"/>
                </a:solidFill>
              </a:rPr>
              <a:t>感性电路向量图</a:t>
            </a:r>
          </a:p>
        </p:txBody>
      </p:sp>
      <p:sp>
        <p:nvSpPr>
          <p:cNvPr id="4099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ph type="body" sz="half" idx="1"/>
          </p:nvPr>
        </p:nvSpPr>
        <p:spPr>
          <a:xfrm>
            <a:off x="305044" y="1493785"/>
            <a:ext cx="8659812" cy="2475275"/>
          </a:xfrm>
          <a:blipFill rotWithShape="1">
            <a:blip r:embed="rId5"/>
            <a:stretch>
              <a:fillRect l="-1056" t="-985" r="-2885" b="-3695"/>
            </a:stretch>
          </a:blipFill>
          <a:extLst/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5124" name="Text Box 31"/>
          <p:cNvSpPr txBox="1">
            <a:spLocks noChangeArrowheads="1"/>
          </p:cNvSpPr>
          <p:nvPr/>
        </p:nvSpPr>
        <p:spPr bwMode="auto">
          <a:xfrm>
            <a:off x="8945563" y="2901950"/>
            <a:ext cx="1857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latin typeface="Arial" charset="0"/>
            </a:endParaRPr>
          </a:p>
        </p:txBody>
      </p:sp>
      <p:grpSp>
        <p:nvGrpSpPr>
          <p:cNvPr id="2" name="Group 59"/>
          <p:cNvGrpSpPr>
            <a:grpSpLocks/>
          </p:cNvGrpSpPr>
          <p:nvPr/>
        </p:nvGrpSpPr>
        <p:grpSpPr bwMode="auto">
          <a:xfrm>
            <a:off x="5570538" y="4189413"/>
            <a:ext cx="2601912" cy="2570162"/>
            <a:chOff x="424" y="1395"/>
            <a:chExt cx="2151" cy="2016"/>
          </a:xfrm>
        </p:grpSpPr>
        <p:graphicFrame>
          <p:nvGraphicFramePr>
            <p:cNvPr id="5128" name="Object 15"/>
            <p:cNvGraphicFramePr>
              <a:graphicFrameLocks noChangeAspect="1"/>
            </p:cNvGraphicFramePr>
            <p:nvPr/>
          </p:nvGraphicFramePr>
          <p:xfrm>
            <a:off x="1875" y="1681"/>
            <a:ext cx="250" cy="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66" name="公式" r:id="rId6" imgW="164957" imgH="203024" progId="Equation.3">
                    <p:embed/>
                  </p:oleObj>
                </mc:Choice>
                <mc:Fallback>
                  <p:oleObj name="公式" r:id="rId6" imgW="164957" imgH="203024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5" y="1681"/>
                          <a:ext cx="250" cy="3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29" name="Line 6"/>
            <p:cNvSpPr>
              <a:spLocks noChangeShapeType="1"/>
            </p:cNvSpPr>
            <p:nvPr/>
          </p:nvSpPr>
          <p:spPr bwMode="auto">
            <a:xfrm>
              <a:off x="448" y="1818"/>
              <a:ext cx="136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" name="Line 7"/>
            <p:cNvSpPr>
              <a:spLocks noChangeShapeType="1"/>
            </p:cNvSpPr>
            <p:nvPr/>
          </p:nvSpPr>
          <p:spPr bwMode="auto">
            <a:xfrm>
              <a:off x="448" y="1818"/>
              <a:ext cx="0" cy="1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1" name="Line 8"/>
            <p:cNvSpPr>
              <a:spLocks noChangeShapeType="1"/>
            </p:cNvSpPr>
            <p:nvPr/>
          </p:nvSpPr>
          <p:spPr bwMode="auto">
            <a:xfrm>
              <a:off x="448" y="1818"/>
              <a:ext cx="65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2" name="Line 9"/>
            <p:cNvSpPr>
              <a:spLocks noChangeShapeType="1"/>
            </p:cNvSpPr>
            <p:nvPr/>
          </p:nvSpPr>
          <p:spPr bwMode="auto">
            <a:xfrm>
              <a:off x="508" y="2918"/>
              <a:ext cx="595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3" name="Line 10"/>
            <p:cNvSpPr>
              <a:spLocks noChangeShapeType="1"/>
            </p:cNvSpPr>
            <p:nvPr/>
          </p:nvSpPr>
          <p:spPr bwMode="auto">
            <a:xfrm>
              <a:off x="1101" y="1818"/>
              <a:ext cx="0" cy="110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4" name="Line 12"/>
            <p:cNvSpPr>
              <a:spLocks noChangeShapeType="1"/>
            </p:cNvSpPr>
            <p:nvPr/>
          </p:nvSpPr>
          <p:spPr bwMode="auto">
            <a:xfrm>
              <a:off x="448" y="1818"/>
              <a:ext cx="653" cy="1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5" name="Freeform 13"/>
            <p:cNvSpPr>
              <a:spLocks/>
            </p:cNvSpPr>
            <p:nvPr/>
          </p:nvSpPr>
          <p:spPr bwMode="auto">
            <a:xfrm>
              <a:off x="567" y="1818"/>
              <a:ext cx="119" cy="206"/>
            </a:xfrm>
            <a:custGeom>
              <a:avLst/>
              <a:gdLst>
                <a:gd name="T0" fmla="*/ 33323 w 91"/>
                <a:gd name="T1" fmla="*/ 0 h 136"/>
                <a:gd name="T2" fmla="*/ 16544 w 91"/>
                <a:gd name="T3" fmla="*/ 832890 h 136"/>
                <a:gd name="T4" fmla="*/ 0 w 91"/>
                <a:gd name="T5" fmla="*/ 1261583 h 136"/>
                <a:gd name="T6" fmla="*/ 0 60000 65536"/>
                <a:gd name="T7" fmla="*/ 0 60000 65536"/>
                <a:gd name="T8" fmla="*/ 0 60000 65536"/>
                <a:gd name="T9" fmla="*/ 0 w 91"/>
                <a:gd name="T10" fmla="*/ 0 h 136"/>
                <a:gd name="T11" fmla="*/ 91 w 91"/>
                <a:gd name="T12" fmla="*/ 136 h 1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1" h="136">
                  <a:moveTo>
                    <a:pt x="91" y="0"/>
                  </a:moveTo>
                  <a:cubicBezTo>
                    <a:pt x="75" y="33"/>
                    <a:pt x="60" y="67"/>
                    <a:pt x="45" y="90"/>
                  </a:cubicBezTo>
                  <a:cubicBezTo>
                    <a:pt x="30" y="113"/>
                    <a:pt x="15" y="124"/>
                    <a:pt x="0" y="13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6" name="Text Box 14"/>
            <p:cNvSpPr txBox="1">
              <a:spLocks noChangeArrowheads="1"/>
            </p:cNvSpPr>
            <p:nvPr/>
          </p:nvSpPr>
          <p:spPr bwMode="auto">
            <a:xfrm>
              <a:off x="2443" y="1616"/>
              <a:ext cx="132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itchFamily="2" charset="2"/>
                <a:buChar char="p"/>
                <a:defRPr sz="28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p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Arial" charset="0"/>
              </a:endParaRPr>
            </a:p>
          </p:txBody>
        </p:sp>
        <p:graphicFrame>
          <p:nvGraphicFramePr>
            <p:cNvPr id="5137" name="Object 17"/>
            <p:cNvGraphicFramePr>
              <a:graphicFrameLocks noChangeAspect="1"/>
            </p:cNvGraphicFramePr>
            <p:nvPr/>
          </p:nvGraphicFramePr>
          <p:xfrm>
            <a:off x="424" y="2955"/>
            <a:ext cx="235" cy="4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67" name="公式" r:id="rId8" imgW="165028" imgH="228501" progId="Equation.3">
                    <p:embed/>
                  </p:oleObj>
                </mc:Choice>
                <mc:Fallback>
                  <p:oleObj name="公式" r:id="rId8" imgW="165028" imgH="228501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4" y="2955"/>
                          <a:ext cx="235" cy="4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38" name="Object 19"/>
            <p:cNvGraphicFramePr>
              <a:graphicFrameLocks noChangeAspect="1"/>
            </p:cNvGraphicFramePr>
            <p:nvPr/>
          </p:nvGraphicFramePr>
          <p:xfrm>
            <a:off x="1101" y="2918"/>
            <a:ext cx="188" cy="3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68" name="公式" r:id="rId10" imgW="126890" imgH="190335" progId="Equation.3">
                    <p:embed/>
                  </p:oleObj>
                </mc:Choice>
                <mc:Fallback>
                  <p:oleObj name="公式" r:id="rId10" imgW="126890" imgH="190335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1" y="2918"/>
                          <a:ext cx="188" cy="3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39" name="Text Box 20"/>
            <p:cNvSpPr txBox="1">
              <a:spLocks noChangeArrowheads="1"/>
            </p:cNvSpPr>
            <p:nvPr/>
          </p:nvSpPr>
          <p:spPr bwMode="auto">
            <a:xfrm>
              <a:off x="648" y="1933"/>
              <a:ext cx="27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itchFamily="2" charset="2"/>
                <a:buChar char="p"/>
                <a:defRPr sz="28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p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l-GR" altLang="zh-CN" sz="1800">
                  <a:latin typeface="Arial" charset="0"/>
                  <a:cs typeface="Arial" charset="0"/>
                </a:rPr>
                <a:t>φ</a:t>
              </a:r>
              <a:endParaRPr lang="el-GR" altLang="zh-CN" sz="1200">
                <a:latin typeface="Arial" charset="0"/>
                <a:cs typeface="Arial" charset="0"/>
              </a:endParaRPr>
            </a:p>
          </p:txBody>
        </p:sp>
        <p:graphicFrame>
          <p:nvGraphicFramePr>
            <p:cNvPr id="5140" name="Object 42"/>
            <p:cNvGraphicFramePr>
              <a:graphicFrameLocks noChangeAspect="1"/>
            </p:cNvGraphicFramePr>
            <p:nvPr/>
          </p:nvGraphicFramePr>
          <p:xfrm>
            <a:off x="863" y="1395"/>
            <a:ext cx="262" cy="3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69" name="公式" r:id="rId12" imgW="177646" imgH="228402" progId="Equation.3">
                    <p:embed/>
                  </p:oleObj>
                </mc:Choice>
                <mc:Fallback>
                  <p:oleObj name="公式" r:id="rId12" imgW="177646" imgH="228402" progId="Equation.3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3" y="1395"/>
                          <a:ext cx="262" cy="3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126" name="Object 46"/>
          <p:cNvGraphicFramePr>
            <a:graphicFrameLocks noChangeAspect="1"/>
          </p:cNvGraphicFramePr>
          <p:nvPr/>
        </p:nvGraphicFramePr>
        <p:xfrm>
          <a:off x="971550" y="3992563"/>
          <a:ext cx="3554413" cy="245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0" name="Visio" r:id="rId15" imgW="3952939" imgH="2495497" progId="Visio.Drawing.11">
                  <p:embed/>
                </p:oleObj>
              </mc:Choice>
              <mc:Fallback>
                <p:oleObj name="Visio" r:id="rId15" imgW="3952939" imgH="2495497" progId="Visio.Drawing.11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992563"/>
                        <a:ext cx="3554413" cy="245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1BFE1960.wav">
            <a:hlinkClick r:id="" action="ppaction://media"/>
          </p:cNvPr>
          <p:cNvPicPr>
            <a:picLocks noChangeAspect="1"/>
          </p:cNvPicPr>
          <p:nvPr>
            <a:wavAudioFile r:embed="rId3" name="1BFE359C.wav"/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013" y="6069013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2"/>
    </p:custDataLst>
  </p:cSld>
  <p:clrMapOvr>
    <a:masterClrMapping/>
  </p:clrMapOvr>
  <p:transition advTm="5577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31800" y="593725"/>
            <a:ext cx="8229600" cy="720725"/>
          </a:xfrm>
        </p:spPr>
        <p:txBody>
          <a:bodyPr/>
          <a:lstStyle/>
          <a:p>
            <a:pPr eaLnBrk="1" hangingPunct="1"/>
            <a:r>
              <a:rPr lang="zh-CN" altLang="en-US" sz="3200" smtClean="0">
                <a:solidFill>
                  <a:srgbClr val="FF3300"/>
                </a:solidFill>
              </a:rPr>
              <a:t>功率因数补偿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41313" y="1493838"/>
            <a:ext cx="8659812" cy="2790825"/>
          </a:xfrm>
        </p:spPr>
        <p:txBody>
          <a:bodyPr/>
          <a:lstStyle/>
          <a:p>
            <a:pPr marL="0" indent="360363" eaLnBrk="1" hangingPunct="1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zh-CN" sz="2400" dirty="0" smtClean="0"/>
              <a:t>  </a:t>
            </a:r>
            <a:r>
              <a:rPr lang="zh-CN" altLang="zh-CN" sz="2400" dirty="0" smtClean="0"/>
              <a:t>提高</a:t>
            </a:r>
            <a:r>
              <a:rPr lang="zh-CN" altLang="zh-CN" sz="2400" dirty="0"/>
              <a:t>电感性负载功率因数的方法通常在负载两端并联容量适当的电容器，使负载的无功总</a:t>
            </a:r>
            <a:r>
              <a:rPr lang="zh-CN" altLang="zh-CN" sz="2400" dirty="0" smtClean="0"/>
              <a:t>功率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CN" altLang="zh-CN" sz="2400" dirty="0" smtClean="0"/>
              <a:t>减小</a:t>
            </a:r>
            <a:r>
              <a:rPr lang="zh-CN" altLang="zh-CN" sz="2400" dirty="0"/>
              <a:t>，这样，在传送的有功功率不变时，输电线路电流减小，当并联电容器的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时，无功功率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400" dirty="0">
                <a:latin typeface="Times New Roman"/>
                <a:cs typeface="Times New Roman"/>
              </a:rPr>
              <a:t>−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，此时功率因数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cos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输电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线路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总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电流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最小</a:t>
            </a:r>
            <a:r>
              <a:rPr lang="zh-CN" altLang="zh-CN" sz="2400" dirty="0"/>
              <a:t>。若继续并联电容器，等效负载变为容</a:t>
            </a:r>
            <a:r>
              <a:rPr lang="zh-CN" altLang="zh-CN" sz="2400" dirty="0" smtClean="0"/>
              <a:t>性</a:t>
            </a:r>
            <a:endParaRPr lang="en-US" altLang="zh-CN" sz="2400" dirty="0" smtClean="0"/>
          </a:p>
          <a:p>
            <a:pPr marL="0" indent="360363" eaLnBrk="1" hangingPunct="1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zh-CN" altLang="zh-CN" sz="2400" dirty="0" smtClean="0"/>
              <a:t>将</a:t>
            </a:r>
            <a:r>
              <a:rPr lang="zh-CN" altLang="zh-CN" sz="2400" dirty="0"/>
              <a:t>导致功率因数下降，线路电流增大，这种现象称为过补偿。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zh-CN" altLang="en-US" dirty="0" smtClean="0"/>
          </a:p>
        </p:txBody>
      </p:sp>
      <p:sp>
        <p:nvSpPr>
          <p:cNvPr id="6148" name="Text Box 31"/>
          <p:cNvSpPr txBox="1">
            <a:spLocks noChangeArrowheads="1"/>
          </p:cNvSpPr>
          <p:nvPr/>
        </p:nvSpPr>
        <p:spPr bwMode="auto">
          <a:xfrm>
            <a:off x="8945563" y="2901950"/>
            <a:ext cx="1857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latin typeface="Arial" charset="0"/>
            </a:endParaRPr>
          </a:p>
        </p:txBody>
      </p:sp>
      <p:grpSp>
        <p:nvGrpSpPr>
          <p:cNvPr id="3" name="Group 60"/>
          <p:cNvGrpSpPr>
            <a:grpSpLocks/>
          </p:cNvGrpSpPr>
          <p:nvPr/>
        </p:nvGrpSpPr>
        <p:grpSpPr bwMode="auto">
          <a:xfrm>
            <a:off x="5472113" y="4186238"/>
            <a:ext cx="2790825" cy="2573337"/>
            <a:chOff x="2759" y="852"/>
            <a:chExt cx="2398" cy="2725"/>
          </a:xfrm>
        </p:grpSpPr>
        <p:graphicFrame>
          <p:nvGraphicFramePr>
            <p:cNvPr id="6152" name="Object 23"/>
            <p:cNvGraphicFramePr>
              <a:graphicFrameLocks noChangeAspect="1"/>
            </p:cNvGraphicFramePr>
            <p:nvPr/>
          </p:nvGraphicFramePr>
          <p:xfrm>
            <a:off x="4906" y="1945"/>
            <a:ext cx="251" cy="3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16" name="公式" r:id="rId5" imgW="164957" imgH="203024" progId="Equation.3">
                    <p:embed/>
                  </p:oleObj>
                </mc:Choice>
                <mc:Fallback>
                  <p:oleObj name="公式" r:id="rId5" imgW="164957" imgH="203024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06" y="1945"/>
                          <a:ext cx="251" cy="3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53" name="Line 24"/>
            <p:cNvSpPr>
              <a:spLocks noChangeShapeType="1"/>
            </p:cNvSpPr>
            <p:nvPr/>
          </p:nvSpPr>
          <p:spPr bwMode="auto">
            <a:xfrm>
              <a:off x="3480" y="2083"/>
              <a:ext cx="136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4" name="Line 26"/>
            <p:cNvSpPr>
              <a:spLocks noChangeShapeType="1"/>
            </p:cNvSpPr>
            <p:nvPr/>
          </p:nvSpPr>
          <p:spPr bwMode="auto">
            <a:xfrm>
              <a:off x="3480" y="2083"/>
              <a:ext cx="65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5" name="Line 27"/>
            <p:cNvSpPr>
              <a:spLocks noChangeShapeType="1"/>
            </p:cNvSpPr>
            <p:nvPr/>
          </p:nvSpPr>
          <p:spPr bwMode="auto">
            <a:xfrm>
              <a:off x="3540" y="3183"/>
              <a:ext cx="5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6" name="Line 28"/>
            <p:cNvSpPr>
              <a:spLocks noChangeShapeType="1"/>
            </p:cNvSpPr>
            <p:nvPr/>
          </p:nvSpPr>
          <p:spPr bwMode="auto">
            <a:xfrm>
              <a:off x="4134" y="2083"/>
              <a:ext cx="0" cy="1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7" name="Line 29"/>
            <p:cNvSpPr>
              <a:spLocks noChangeShapeType="1"/>
            </p:cNvSpPr>
            <p:nvPr/>
          </p:nvSpPr>
          <p:spPr bwMode="auto">
            <a:xfrm>
              <a:off x="3480" y="2083"/>
              <a:ext cx="654" cy="1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8" name="Freeform 30"/>
            <p:cNvSpPr>
              <a:spLocks/>
            </p:cNvSpPr>
            <p:nvPr/>
          </p:nvSpPr>
          <p:spPr bwMode="auto">
            <a:xfrm>
              <a:off x="3599" y="2083"/>
              <a:ext cx="120" cy="206"/>
            </a:xfrm>
            <a:custGeom>
              <a:avLst/>
              <a:gdLst>
                <a:gd name="T0" fmla="*/ 22896 w 91"/>
                <a:gd name="T1" fmla="*/ 0 h 136"/>
                <a:gd name="T2" fmla="*/ 11338 w 91"/>
                <a:gd name="T3" fmla="*/ 363020 h 136"/>
                <a:gd name="T4" fmla="*/ 0 w 91"/>
                <a:gd name="T5" fmla="*/ 549869 h 136"/>
                <a:gd name="T6" fmla="*/ 0 60000 65536"/>
                <a:gd name="T7" fmla="*/ 0 60000 65536"/>
                <a:gd name="T8" fmla="*/ 0 60000 65536"/>
                <a:gd name="T9" fmla="*/ 0 w 91"/>
                <a:gd name="T10" fmla="*/ 0 h 136"/>
                <a:gd name="T11" fmla="*/ 91 w 91"/>
                <a:gd name="T12" fmla="*/ 136 h 1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1" h="136">
                  <a:moveTo>
                    <a:pt x="91" y="0"/>
                  </a:moveTo>
                  <a:cubicBezTo>
                    <a:pt x="75" y="33"/>
                    <a:pt x="60" y="67"/>
                    <a:pt x="45" y="90"/>
                  </a:cubicBezTo>
                  <a:cubicBezTo>
                    <a:pt x="30" y="113"/>
                    <a:pt x="15" y="124"/>
                    <a:pt x="0" y="13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6159" name="Object 32"/>
            <p:cNvGraphicFramePr>
              <a:graphicFrameLocks noChangeAspect="1"/>
            </p:cNvGraphicFramePr>
            <p:nvPr/>
          </p:nvGraphicFramePr>
          <p:xfrm>
            <a:off x="3362" y="3185"/>
            <a:ext cx="244" cy="3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17" name="公式" r:id="rId7" imgW="165028" imgH="228501" progId="Equation.3">
                    <p:embed/>
                  </p:oleObj>
                </mc:Choice>
                <mc:Fallback>
                  <p:oleObj name="公式" r:id="rId7" imgW="165028" imgH="228501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2" y="3185"/>
                          <a:ext cx="244" cy="3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60" name="Object 33"/>
            <p:cNvGraphicFramePr>
              <a:graphicFrameLocks noChangeAspect="1"/>
            </p:cNvGraphicFramePr>
            <p:nvPr/>
          </p:nvGraphicFramePr>
          <p:xfrm>
            <a:off x="4134" y="3183"/>
            <a:ext cx="187" cy="3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18" name="公式" r:id="rId9" imgW="126890" imgH="190335" progId="Equation.3">
                    <p:embed/>
                  </p:oleObj>
                </mc:Choice>
                <mc:Fallback>
                  <p:oleObj name="公式" r:id="rId9" imgW="126890" imgH="190335" progId="Equation.3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34" y="3183"/>
                          <a:ext cx="187" cy="3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61" name="Text Box 34"/>
            <p:cNvSpPr txBox="1">
              <a:spLocks noChangeArrowheads="1"/>
            </p:cNvSpPr>
            <p:nvPr/>
          </p:nvSpPr>
          <p:spPr bwMode="auto">
            <a:xfrm>
              <a:off x="3586" y="2066"/>
              <a:ext cx="333" cy="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itchFamily="2" charset="2"/>
                <a:buChar char="p"/>
                <a:defRPr sz="28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p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l-GR" altLang="zh-CN" sz="1800">
                  <a:latin typeface="Arial" charset="0"/>
                  <a:cs typeface="Arial" charset="0"/>
                </a:rPr>
                <a:t>φ</a:t>
              </a:r>
              <a:endParaRPr lang="el-GR" altLang="zh-CN" sz="1200">
                <a:latin typeface="Arial" charset="0"/>
                <a:cs typeface="Arial" charset="0"/>
              </a:endParaRPr>
            </a:p>
          </p:txBody>
        </p:sp>
        <p:sp>
          <p:nvSpPr>
            <p:cNvPr id="6162" name="Line 35"/>
            <p:cNvSpPr>
              <a:spLocks noChangeShapeType="1"/>
            </p:cNvSpPr>
            <p:nvPr/>
          </p:nvSpPr>
          <p:spPr bwMode="auto">
            <a:xfrm>
              <a:off x="3482" y="2087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6163" name="Object 37"/>
            <p:cNvGraphicFramePr>
              <a:graphicFrameLocks noChangeAspect="1"/>
            </p:cNvGraphicFramePr>
            <p:nvPr/>
          </p:nvGraphicFramePr>
          <p:xfrm>
            <a:off x="3390" y="998"/>
            <a:ext cx="264" cy="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19" name="公式" r:id="rId11" imgW="177646" imgH="241091" progId="Equation.3">
                    <p:embed/>
                  </p:oleObj>
                </mc:Choice>
                <mc:Fallback>
                  <p:oleObj name="公式" r:id="rId11" imgW="177646" imgH="241091" progId="Equation.3">
                    <p:embed/>
                    <p:pic>
                      <p:nvPicPr>
                        <p:cNvPr id="0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90" y="998"/>
                          <a:ext cx="264" cy="4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64" name="Line 39"/>
            <p:cNvSpPr>
              <a:spLocks noChangeShapeType="1"/>
            </p:cNvSpPr>
            <p:nvPr/>
          </p:nvSpPr>
          <p:spPr bwMode="auto">
            <a:xfrm>
              <a:off x="3482" y="2638"/>
              <a:ext cx="65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65" name="Line 40"/>
            <p:cNvSpPr>
              <a:spLocks noChangeShapeType="1"/>
            </p:cNvSpPr>
            <p:nvPr/>
          </p:nvSpPr>
          <p:spPr bwMode="auto">
            <a:xfrm>
              <a:off x="3482" y="2087"/>
              <a:ext cx="653" cy="551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6166" name="Object 41"/>
            <p:cNvGraphicFramePr>
              <a:graphicFrameLocks noChangeAspect="1"/>
            </p:cNvGraphicFramePr>
            <p:nvPr/>
          </p:nvGraphicFramePr>
          <p:xfrm>
            <a:off x="4051" y="2500"/>
            <a:ext cx="392" cy="3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20" name="公式" r:id="rId13" imgW="266469" imgH="190335" progId="Equation.3">
                    <p:embed/>
                  </p:oleObj>
                </mc:Choice>
                <mc:Fallback>
                  <p:oleObj name="公式" r:id="rId13" imgW="266469" imgH="190335" progId="Equation.3">
                    <p:embed/>
                    <p:pic>
                      <p:nvPicPr>
                        <p:cNvPr id="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51" y="2500"/>
                          <a:ext cx="392" cy="3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67" name="Object 43"/>
            <p:cNvGraphicFramePr>
              <a:graphicFrameLocks noChangeAspect="1"/>
            </p:cNvGraphicFramePr>
            <p:nvPr/>
          </p:nvGraphicFramePr>
          <p:xfrm>
            <a:off x="3890" y="1646"/>
            <a:ext cx="262" cy="3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21" name="公式" r:id="rId15" imgW="177646" imgH="228402" progId="Equation.3">
                    <p:embed/>
                  </p:oleObj>
                </mc:Choice>
                <mc:Fallback>
                  <p:oleObj name="公式" r:id="rId15" imgW="177646" imgH="228402" progId="Equation.3">
                    <p:embed/>
                    <p:pic>
                      <p:nvPicPr>
                        <p:cNvPr id="0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90" y="1646"/>
                          <a:ext cx="262" cy="3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68" name="Freeform 49"/>
            <p:cNvSpPr>
              <a:spLocks/>
            </p:cNvSpPr>
            <p:nvPr/>
          </p:nvSpPr>
          <p:spPr bwMode="auto">
            <a:xfrm>
              <a:off x="3771" y="2077"/>
              <a:ext cx="106" cy="227"/>
            </a:xfrm>
            <a:custGeom>
              <a:avLst/>
              <a:gdLst>
                <a:gd name="T0" fmla="*/ 91 w 106"/>
                <a:gd name="T1" fmla="*/ 0 h 227"/>
                <a:gd name="T2" fmla="*/ 91 w 106"/>
                <a:gd name="T3" fmla="*/ 136 h 227"/>
                <a:gd name="T4" fmla="*/ 0 w 106"/>
                <a:gd name="T5" fmla="*/ 227 h 227"/>
                <a:gd name="T6" fmla="*/ 0 60000 65536"/>
                <a:gd name="T7" fmla="*/ 0 60000 65536"/>
                <a:gd name="T8" fmla="*/ 0 60000 65536"/>
                <a:gd name="T9" fmla="*/ 0 w 106"/>
                <a:gd name="T10" fmla="*/ 0 h 227"/>
                <a:gd name="T11" fmla="*/ 106 w 106"/>
                <a:gd name="T12" fmla="*/ 227 h 2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6" h="227">
                  <a:moveTo>
                    <a:pt x="91" y="0"/>
                  </a:moveTo>
                  <a:cubicBezTo>
                    <a:pt x="98" y="49"/>
                    <a:pt x="106" y="98"/>
                    <a:pt x="91" y="136"/>
                  </a:cubicBezTo>
                  <a:cubicBezTo>
                    <a:pt x="76" y="174"/>
                    <a:pt x="15" y="212"/>
                    <a:pt x="0" y="227"/>
                  </a:cubicBezTo>
                </a:path>
              </a:pathLst>
            </a:cu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69" name="Text Box 50"/>
            <p:cNvSpPr txBox="1">
              <a:spLocks noChangeArrowheads="1"/>
            </p:cNvSpPr>
            <p:nvPr/>
          </p:nvSpPr>
          <p:spPr bwMode="auto">
            <a:xfrm>
              <a:off x="3842" y="2052"/>
              <a:ext cx="485" cy="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itchFamily="2" charset="2"/>
                <a:buChar char="p"/>
                <a:defRPr sz="28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p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l-GR" altLang="zh-CN" sz="1800">
                  <a:solidFill>
                    <a:srgbClr val="FF3300"/>
                  </a:solidFill>
                  <a:latin typeface="Arial" charset="0"/>
                  <a:cs typeface="Arial" charset="0"/>
                </a:rPr>
                <a:t>φ</a:t>
              </a:r>
              <a:r>
                <a:rPr lang="el-GR" altLang="zh-CN" sz="1800">
                  <a:solidFill>
                    <a:srgbClr val="FF3300"/>
                  </a:solidFill>
                  <a:latin typeface="宋体" pitchFamily="2" charset="-122"/>
                  <a:cs typeface="Arial" charset="0"/>
                </a:rPr>
                <a:t>′</a:t>
              </a:r>
              <a:endParaRPr lang="el-GR" altLang="zh-CN" sz="1200">
                <a:solidFill>
                  <a:srgbClr val="FF33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170" name="Line 51"/>
            <p:cNvSpPr>
              <a:spLocks noChangeShapeType="1"/>
            </p:cNvSpPr>
            <p:nvPr/>
          </p:nvSpPr>
          <p:spPr bwMode="auto">
            <a:xfrm flipV="1">
              <a:off x="4145" y="852"/>
              <a:ext cx="0" cy="12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71" name="Line 52"/>
            <p:cNvSpPr>
              <a:spLocks noChangeShapeType="1"/>
            </p:cNvSpPr>
            <p:nvPr/>
          </p:nvSpPr>
          <p:spPr bwMode="auto">
            <a:xfrm flipV="1">
              <a:off x="3493" y="1476"/>
              <a:ext cx="652" cy="595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6172" name="Object 54"/>
            <p:cNvGraphicFramePr>
              <a:graphicFrameLocks noChangeAspect="1"/>
            </p:cNvGraphicFramePr>
            <p:nvPr/>
          </p:nvGraphicFramePr>
          <p:xfrm>
            <a:off x="2759" y="2432"/>
            <a:ext cx="657" cy="4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22" name="公式" r:id="rId17" imgW="444307" imgH="241195" progId="Equation.3">
                    <p:embed/>
                  </p:oleObj>
                </mc:Choice>
                <mc:Fallback>
                  <p:oleObj name="公式" r:id="rId17" imgW="444307" imgH="241195" progId="Equation.3">
                    <p:embed/>
                    <p:pic>
                      <p:nvPicPr>
                        <p:cNvPr id="0" name="Object 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59" y="2432"/>
                          <a:ext cx="657" cy="4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73" name="Line 55"/>
            <p:cNvSpPr>
              <a:spLocks noChangeShapeType="1"/>
            </p:cNvSpPr>
            <p:nvPr/>
          </p:nvSpPr>
          <p:spPr bwMode="auto">
            <a:xfrm flipV="1">
              <a:off x="3475" y="1480"/>
              <a:ext cx="0" cy="623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74" name="Line 57"/>
            <p:cNvSpPr>
              <a:spLocks noChangeShapeType="1"/>
            </p:cNvSpPr>
            <p:nvPr/>
          </p:nvSpPr>
          <p:spPr bwMode="auto">
            <a:xfrm>
              <a:off x="3475" y="2642"/>
              <a:ext cx="0" cy="567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75" name="Line 58"/>
            <p:cNvSpPr>
              <a:spLocks noChangeShapeType="1"/>
            </p:cNvSpPr>
            <p:nvPr/>
          </p:nvSpPr>
          <p:spPr bwMode="auto">
            <a:xfrm>
              <a:off x="3475" y="2075"/>
              <a:ext cx="0" cy="5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1155700" y="4224338"/>
          <a:ext cx="4089400" cy="244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3" name="Visio" r:id="rId20" imgW="4552957" imgH="2495497" progId="Visio.Drawing.11">
                  <p:embed/>
                </p:oleObj>
              </mc:Choice>
              <mc:Fallback>
                <p:oleObj name="Visio" r:id="rId20" imgW="4552957" imgH="2495497" progId="Visio.Drawing.11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5700" y="4224338"/>
                        <a:ext cx="4089400" cy="2444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C9091976.wav">
            <a:hlinkClick r:id="" action="ppaction://media"/>
          </p:cNvPr>
          <p:cNvPicPr>
            <a:picLocks noChangeAspect="1"/>
          </p:cNvPicPr>
          <p:nvPr>
            <a:wavAudioFile r:embed="rId3" name="C90916E9.wav"/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013" y="6069013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2"/>
    </p:custDataLst>
  </p:cSld>
  <p:clrMapOvr>
    <a:masterClrMapping/>
  </p:clrMapOvr>
  <p:transition advTm="6474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409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sz="3200" smtClean="0">
                <a:solidFill>
                  <a:srgbClr val="FF3300"/>
                </a:solidFill>
              </a:rPr>
              <a:t>日光灯实验线路图</a:t>
            </a:r>
          </a:p>
        </p:txBody>
      </p:sp>
      <p:graphicFrame>
        <p:nvGraphicFramePr>
          <p:cNvPr id="65544" name="Object 8"/>
          <p:cNvGraphicFramePr>
            <a:graphicFrameLocks noGrp="1" noChangeAspect="1"/>
          </p:cNvGraphicFramePr>
          <p:nvPr>
            <p:ph idx="1"/>
          </p:nvPr>
        </p:nvGraphicFramePr>
        <p:xfrm>
          <a:off x="476250" y="2047875"/>
          <a:ext cx="8015288" cy="453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5" name="Visio" r:id="rId5" imgW="4875174" imgH="2755922" progId="Visio.Drawing.11">
                  <p:embed/>
                </p:oleObj>
              </mc:Choice>
              <mc:Fallback>
                <p:oleObj name="Visio" r:id="rId5" imgW="4875174" imgH="2755922" progId="Visio.Drawing.11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250" y="2047875"/>
                        <a:ext cx="8015288" cy="453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341313" y="1719263"/>
            <a:ext cx="4598987" cy="4500562"/>
            <a:chOff x="215" y="1083"/>
            <a:chExt cx="2897" cy="2835"/>
          </a:xfrm>
        </p:grpSpPr>
        <p:sp>
          <p:nvSpPr>
            <p:cNvPr id="7174" name="Rectangle 6"/>
            <p:cNvSpPr>
              <a:spLocks noChangeArrowheads="1"/>
            </p:cNvSpPr>
            <p:nvPr/>
          </p:nvSpPr>
          <p:spPr bwMode="auto">
            <a:xfrm>
              <a:off x="215" y="1990"/>
              <a:ext cx="1191" cy="19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itchFamily="2" charset="2"/>
                <a:buChar char="p"/>
                <a:defRPr sz="28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p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7175" name="Text Box 9"/>
            <p:cNvSpPr txBox="1">
              <a:spLocks noChangeArrowheads="1"/>
            </p:cNvSpPr>
            <p:nvPr/>
          </p:nvSpPr>
          <p:spPr bwMode="auto">
            <a:xfrm>
              <a:off x="2256" y="1083"/>
              <a:ext cx="8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itchFamily="2" charset="2"/>
                <a:buChar char="p"/>
                <a:defRPr sz="28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p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>
                  <a:solidFill>
                    <a:srgbClr val="0000FF"/>
                  </a:solidFill>
                  <a:hlinkClick r:id="rId7" action="ppaction://hlinksldjump"/>
                </a:rPr>
                <a:t>测电流插座</a:t>
              </a:r>
              <a:endParaRPr lang="zh-CN" altLang="en-US" sz="1800">
                <a:solidFill>
                  <a:srgbClr val="0000FF"/>
                </a:solidFill>
              </a:endParaRPr>
            </a:p>
          </p:txBody>
        </p:sp>
        <p:sp>
          <p:nvSpPr>
            <p:cNvPr id="7176" name="Text Box 10"/>
            <p:cNvSpPr txBox="1">
              <a:spLocks noChangeArrowheads="1"/>
            </p:cNvSpPr>
            <p:nvPr/>
          </p:nvSpPr>
          <p:spPr bwMode="auto">
            <a:xfrm>
              <a:off x="1037" y="2415"/>
              <a:ext cx="289" cy="7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itchFamily="2" charset="2"/>
                <a:buChar char="p"/>
                <a:defRPr sz="28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p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>
                  <a:hlinkClick r:id="rId8" action="ppaction://hlinksldjump"/>
                </a:rPr>
                <a:t>自耦变压器</a:t>
              </a:r>
              <a:endParaRPr lang="zh-CN" altLang="en-US" sz="1800"/>
            </a:p>
          </p:txBody>
        </p:sp>
        <p:sp>
          <p:nvSpPr>
            <p:cNvPr id="7177" name="Text Box 11"/>
            <p:cNvSpPr txBox="1">
              <a:spLocks noChangeArrowheads="1"/>
            </p:cNvSpPr>
            <p:nvPr/>
          </p:nvSpPr>
          <p:spPr bwMode="auto">
            <a:xfrm>
              <a:off x="2061" y="2471"/>
              <a:ext cx="289" cy="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itchFamily="2" charset="2"/>
                <a:buChar char="p"/>
                <a:defRPr sz="28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p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>
                  <a:hlinkClick r:id="rId9" action="ppaction://hlinksldjump"/>
                </a:rPr>
                <a:t>功率表</a:t>
              </a:r>
              <a:endParaRPr lang="zh-CN" altLang="en-US" sz="1800"/>
            </a:p>
          </p:txBody>
        </p:sp>
        <p:sp>
          <p:nvSpPr>
            <p:cNvPr id="7178" name="Text Box 7"/>
            <p:cNvSpPr txBox="1">
              <a:spLocks noChangeArrowheads="1"/>
            </p:cNvSpPr>
            <p:nvPr/>
          </p:nvSpPr>
          <p:spPr bwMode="auto">
            <a:xfrm>
              <a:off x="442" y="2614"/>
              <a:ext cx="346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itchFamily="2" charset="2"/>
                <a:buChar char="p"/>
                <a:defRPr sz="28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p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hlinkClick r:id="rId10" action="ppaction://hlinksldjump"/>
                </a:rPr>
                <a:t>实验台</a:t>
              </a:r>
              <a:endParaRPr lang="zh-CN" altLang="en-US" sz="2400"/>
            </a:p>
          </p:txBody>
        </p:sp>
        <p:sp>
          <p:nvSpPr>
            <p:cNvPr id="7179" name="Text Box 13"/>
            <p:cNvSpPr txBox="1">
              <a:spLocks noChangeArrowheads="1"/>
            </p:cNvSpPr>
            <p:nvPr/>
          </p:nvSpPr>
          <p:spPr bwMode="auto">
            <a:xfrm>
              <a:off x="2823" y="2699"/>
              <a:ext cx="289" cy="63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itchFamily="2" charset="2"/>
                <a:buChar char="p"/>
                <a:defRPr sz="28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p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>
                  <a:hlinkClick r:id="rId11" action="ppaction://hlinksldjump"/>
                </a:rPr>
                <a:t>可变电容</a:t>
              </a:r>
              <a:endParaRPr lang="zh-CN" altLang="en-US" sz="1800"/>
            </a:p>
          </p:txBody>
        </p:sp>
      </p:grpSp>
      <p:pic>
        <p:nvPicPr>
          <p:cNvPr id="3" name="40B32007.wav">
            <a:hlinkClick r:id="" action="ppaction://media"/>
          </p:cNvPr>
          <p:cNvPicPr>
            <a:picLocks noChangeAspect="1"/>
          </p:cNvPicPr>
          <p:nvPr>
            <a:wavAudioFile r:embed="rId3" name="40B3FC49.wav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013" y="6069013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2"/>
    </p:custDataLst>
  </p:cSld>
  <p:clrMapOvr>
    <a:masterClrMapping/>
  </p:clrMapOvr>
  <p:transition advTm="777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296863" y="773113"/>
            <a:ext cx="8075612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  <a:defRPr/>
            </a:pPr>
            <a:r>
              <a:rPr lang="zh-CN" altLang="en-US" sz="3200" b="1" dirty="0">
                <a:solidFill>
                  <a:srgbClr val="FF3300"/>
                </a:solidFill>
              </a:rPr>
              <a:t>实验内容</a:t>
            </a:r>
            <a:endParaRPr lang="zh-CN" altLang="en-US" sz="32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431800" y="1628775"/>
            <a:ext cx="8075613" cy="295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en-US" altLang="zh-CN" b="1"/>
              <a:t>1</a:t>
            </a:r>
            <a:r>
              <a:rPr lang="zh-CN" altLang="en-US" b="1"/>
              <a:t>） 测量日光灯电路的端电压</a:t>
            </a:r>
            <a:r>
              <a:rPr lang="en-US" altLang="zh-CN" b="1" i="1">
                <a:latin typeface="Times New Roman" pitchFamily="18" charset="0"/>
              </a:rPr>
              <a:t>U</a:t>
            </a:r>
            <a:r>
              <a:rPr lang="zh-CN" altLang="en-US" b="1"/>
              <a:t>、灯管端电压</a:t>
            </a:r>
            <a:r>
              <a:rPr lang="en-US" altLang="zh-CN" b="1" i="1">
                <a:latin typeface="Times New Roman" pitchFamily="18" charset="0"/>
              </a:rPr>
              <a:t>U</a:t>
            </a:r>
            <a:r>
              <a:rPr lang="en-US" altLang="zh-CN" b="1" baseline="-25000">
                <a:latin typeface="Times New Roman" pitchFamily="18" charset="0"/>
              </a:rPr>
              <a:t>D</a:t>
            </a:r>
            <a:r>
              <a:rPr lang="zh-CN" altLang="en-US" b="1"/>
              <a:t>、镇流器端电压</a:t>
            </a:r>
            <a:r>
              <a:rPr lang="en-US" altLang="zh-CN" b="1" i="1">
                <a:latin typeface="Times New Roman" pitchFamily="18" charset="0"/>
              </a:rPr>
              <a:t>U</a:t>
            </a:r>
            <a:r>
              <a:rPr lang="en-US" altLang="zh-CN" b="1" baseline="-25000">
                <a:latin typeface="Times New Roman" pitchFamily="18" charset="0"/>
              </a:rPr>
              <a:t>rL</a:t>
            </a:r>
            <a:r>
              <a:rPr lang="zh-CN" altLang="en-US" b="1"/>
              <a:t>、灯管电流</a:t>
            </a:r>
            <a:r>
              <a:rPr lang="en-US" altLang="zh-CN" b="1" i="1">
                <a:latin typeface="Times New Roman" pitchFamily="18" charset="0"/>
              </a:rPr>
              <a:t>I</a:t>
            </a:r>
            <a:r>
              <a:rPr lang="en-US" altLang="zh-CN" b="1" baseline="-25000">
                <a:latin typeface="Times New Roman" pitchFamily="18" charset="0"/>
              </a:rPr>
              <a:t>D</a:t>
            </a:r>
            <a:r>
              <a:rPr lang="zh-CN" altLang="en-US" b="1"/>
              <a:t>及功率表读数</a:t>
            </a:r>
            <a:r>
              <a:rPr lang="en-US" altLang="zh-CN" b="1" i="1">
                <a:latin typeface="Times New Roman" pitchFamily="18" charset="0"/>
              </a:rPr>
              <a:t>P</a:t>
            </a:r>
            <a:r>
              <a:rPr lang="zh-CN" altLang="en-US" b="1"/>
              <a:t>，记录于表</a:t>
            </a:r>
            <a:r>
              <a:rPr lang="en-US" altLang="zh-CN" b="1">
                <a:latin typeface="Times New Roman" pitchFamily="18" charset="0"/>
                <a:cs typeface="Times New Roman" pitchFamily="18" charset="0"/>
              </a:rPr>
              <a:t>2-8-1</a:t>
            </a:r>
            <a:r>
              <a:rPr lang="zh-CN" altLang="en-US" b="1"/>
              <a:t>中。</a:t>
            </a:r>
          </a:p>
          <a:p>
            <a:pPr eaLnBrk="1" hangingPunct="1">
              <a:buFont typeface="Wingdings" pitchFamily="2" charset="2"/>
              <a:buNone/>
            </a:pPr>
            <a:endParaRPr lang="zh-CN" altLang="en-US" b="1"/>
          </a:p>
          <a:p>
            <a:pPr eaLnBrk="1" hangingPunct="1">
              <a:buFont typeface="Wingdings" pitchFamily="2" charset="2"/>
              <a:buNone/>
            </a:pPr>
            <a:r>
              <a:rPr lang="zh-CN" altLang="en-US" sz="2000" b="1"/>
              <a:t>    </a:t>
            </a:r>
          </a:p>
          <a:p>
            <a:pPr eaLnBrk="1" hangingPunct="1">
              <a:buFont typeface="Wingdings" pitchFamily="2" charset="2"/>
              <a:buNone/>
            </a:pPr>
            <a:endParaRPr lang="zh-CN" altLang="en-US" sz="2000" b="1"/>
          </a:p>
          <a:p>
            <a:pPr eaLnBrk="1" hangingPunct="1"/>
            <a:endParaRPr lang="en-US" altLang="zh-CN" sz="2000" b="1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611188" y="3878263"/>
          <a:ext cx="7715250" cy="1031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/>
                <a:gridCol w="1543050"/>
                <a:gridCol w="1543050"/>
                <a:gridCol w="1543050"/>
                <a:gridCol w="1543050"/>
              </a:tblGrid>
              <a:tr h="5473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(V)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 marT="45773" marB="457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lang="en-US" altLang="zh-CN" sz="240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(V)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 marT="45773" marB="457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lang="en-US" altLang="zh-CN" sz="2400" baseline="-25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rL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(V)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 marT="45773" marB="457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altLang="zh-CN" sz="240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(A)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 marT="45773" marB="457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(W)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 marT="45773" marB="457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4562"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91432" marR="91432" marT="45773" marB="457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91432" marR="91432" marT="45773" marB="457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32" marR="91432" marT="45773" marB="457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91432" marR="91432" marT="45773" marB="457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32" marR="91432" marT="45773" marB="457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66738" y="3338513"/>
            <a:ext cx="8075612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  <a:defRPr/>
            </a:pPr>
            <a:r>
              <a:rPr lang="zh-CN" altLang="en-US" sz="2400" b="1" dirty="0"/>
              <a:t>表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2-8-1    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电压及功率测量</a:t>
            </a:r>
            <a:endParaRPr lang="zh-CN" altLang="en-US" sz="2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4" name="9E082164.wav">
            <a:hlinkClick r:id="" action="ppaction://media"/>
          </p:cNvPr>
          <p:cNvPicPr>
            <a:picLocks noChangeAspect="1"/>
          </p:cNvPicPr>
          <p:nvPr>
            <a:wavAudioFile r:embed="rId2" name="9E08DD9D.wav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013" y="6069013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advTm="529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331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 </a:t>
            </a:r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449388"/>
            <a:ext cx="8480425" cy="4637087"/>
          </a:xfrm>
          <a:noFill/>
        </p:spPr>
        <p:txBody>
          <a:bodyPr/>
          <a:lstStyle/>
          <a:p>
            <a:pPr marL="609600" indent="-609600" eaLnBrk="1" hangingPunct="1">
              <a:buFont typeface="Wingdings" pitchFamily="2" charset="2"/>
              <a:buNone/>
            </a:pPr>
            <a:r>
              <a:rPr lang="en-US" altLang="zh-CN" b="1" smtClean="0"/>
              <a:t>2</a:t>
            </a:r>
            <a:r>
              <a:rPr lang="zh-CN" altLang="en-US" b="1" smtClean="0"/>
              <a:t>） 提高功率因数。分别接入不同容量的电容器（通过三个电容器的并联），测量各电路参数，记录于表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2-8-2</a:t>
            </a:r>
            <a:r>
              <a:rPr lang="zh-CN" altLang="en-US" b="1" smtClean="0"/>
              <a:t>中。</a:t>
            </a:r>
          </a:p>
          <a:p>
            <a:pPr marL="609600" indent="-609600" eaLnBrk="1" hangingPunct="1"/>
            <a:endParaRPr lang="en-US" altLang="zh-CN" sz="2000" b="1" smtClean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196975" y="3338513"/>
          <a:ext cx="6853237" cy="333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061"/>
                <a:gridCol w="990060"/>
                <a:gridCol w="1035062"/>
                <a:gridCol w="1035062"/>
                <a:gridCol w="957902"/>
                <a:gridCol w="945047"/>
                <a:gridCol w="855043"/>
              </a:tblGrid>
              <a:tr h="37080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</a:rPr>
                        <a:t>测量次序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altLang="zh-CN" sz="18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μ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F)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(W)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(A)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altLang="zh-CN" sz="180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(A)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altLang="zh-CN" sz="180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(A)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</a:t>
                      </a:r>
                      <a:r>
                        <a:rPr lang="el-GR" altLang="zh-CN" sz="18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φ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5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7.5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331913" y="2889250"/>
            <a:ext cx="6705600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  <a:defRPr/>
            </a:pPr>
            <a:r>
              <a:rPr lang="zh-CN" altLang="en-US" sz="2400" b="1" dirty="0"/>
              <a:t>表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2-8-2    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功率因数提高</a:t>
            </a:r>
            <a:endParaRPr lang="zh-CN" altLang="en-US" sz="2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" name="7C442335.wav">
            <a:hlinkClick r:id="" action="ppaction://media"/>
          </p:cNvPr>
          <p:cNvPicPr>
            <a:picLocks noChangeAspect="1"/>
          </p:cNvPicPr>
          <p:nvPr>
            <a:wavAudioFile r:embed="rId1" name="7C44791F.wav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013" y="6069013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96863" y="773113"/>
            <a:ext cx="8075612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  <a:defRPr/>
            </a:pPr>
            <a:r>
              <a:rPr lang="zh-CN" altLang="en-US" sz="3200" b="1" dirty="0">
                <a:solidFill>
                  <a:srgbClr val="FF3300"/>
                </a:solidFill>
              </a:rPr>
              <a:t>实验内容</a:t>
            </a:r>
            <a:endParaRPr lang="zh-CN" altLang="en-US" sz="32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advTm="153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3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3492" grpId="0" build="p"/>
      <p:bldP spid="5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marL="609600" indent="-6096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  <a:defRPr/>
            </a:pPr>
            <a:r>
              <a:rPr lang="zh-CN" altLang="en-US" sz="3200" b="1" dirty="0" smtClean="0">
                <a:solidFill>
                  <a:srgbClr val="FF3300"/>
                </a:solidFill>
              </a:rPr>
              <a:t>实验报告要求</a:t>
            </a:r>
            <a:endParaRPr lang="zh-CN" altLang="en-US" sz="32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1331913" y="2889250"/>
            <a:ext cx="6705600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  <a:defRPr/>
            </a:pPr>
            <a:endParaRPr lang="zh-CN" altLang="en-US" sz="2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0244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8" y="2124075"/>
            <a:ext cx="8797925" cy="302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B1C22335.wav">
            <a:hlinkClick r:id="" action="ppaction://media"/>
          </p:cNvPr>
          <p:cNvPicPr>
            <a:picLocks noChangeAspect="1"/>
          </p:cNvPicPr>
          <p:nvPr>
            <a:wavAudioFile r:embed="rId1" name="B1C2E22A.wav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013" y="6069013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38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143125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altLang="zh-CN" smtClean="0"/>
              <a:t>    </a:t>
            </a:r>
            <a:r>
              <a:rPr lang="zh-CN" altLang="en-US" smtClean="0"/>
              <a:t>在电路仿真时，日光灯电路可以等效为一个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RL</a:t>
            </a:r>
            <a:r>
              <a:rPr lang="zh-CN" altLang="en-US" smtClean="0"/>
              <a:t>串联电路。如下图，图中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V1</a:t>
            </a:r>
            <a:r>
              <a:rPr lang="zh-CN" altLang="en-US" smtClean="0"/>
              <a:t>为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220V</a:t>
            </a:r>
            <a:r>
              <a:rPr lang="zh-CN" altLang="en-US" smtClean="0"/>
              <a:t>交流电源，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R1</a:t>
            </a:r>
            <a:r>
              <a:rPr lang="zh-CN" altLang="en-US" smtClean="0"/>
              <a:t>为灯管和镇流器等效电阻之和，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L1</a:t>
            </a:r>
            <a:r>
              <a:rPr lang="zh-CN" altLang="en-US" smtClean="0"/>
              <a:t>为镇流器线圈等效电感。</a:t>
            </a:r>
            <a:endParaRPr lang="en-US" altLang="zh-CN" smtClean="0"/>
          </a:p>
          <a:p>
            <a:pPr marL="0" indent="0">
              <a:buFont typeface="Wingdings" pitchFamily="2" charset="2"/>
              <a:buNone/>
            </a:pPr>
            <a:endParaRPr lang="zh-CN" altLang="en-US" smtClean="0"/>
          </a:p>
          <a:p>
            <a:pPr marL="0" indent="0">
              <a:buFont typeface="Wingdings" pitchFamily="2" charset="2"/>
              <a:buNone/>
            </a:pPr>
            <a:endParaRPr lang="zh-CN" altLang="en-US" smtClean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38175"/>
            <a:ext cx="8229600" cy="779463"/>
          </a:xfrm>
          <a:ln>
            <a:miter lim="800000"/>
            <a:headEnd/>
            <a:tailEnd/>
          </a:ln>
        </p:spPr>
        <p:txBody>
          <a:bodyPr/>
          <a:lstStyle/>
          <a:p>
            <a:pPr marL="609600" indent="-6096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  <a:defRPr/>
            </a:pPr>
            <a:r>
              <a:rPr lang="zh-CN" altLang="en-US" sz="3200" b="1" dirty="0" smtClean="0">
                <a:solidFill>
                  <a:srgbClr val="FF3300"/>
                </a:solidFill>
              </a:rPr>
              <a:t>日光灯电路的</a:t>
            </a:r>
            <a:r>
              <a:rPr lang="en-US" altLang="zh-CN" sz="3200" b="1" dirty="0" smtClean="0">
                <a:solidFill>
                  <a:srgbClr val="FF3300"/>
                </a:solidFill>
              </a:rPr>
              <a:t>Multisim</a:t>
            </a:r>
            <a:r>
              <a:rPr lang="zh-CN" altLang="en-US" sz="3200" b="1" dirty="0" smtClean="0">
                <a:solidFill>
                  <a:srgbClr val="FF3300"/>
                </a:solidFill>
              </a:rPr>
              <a:t>仿真</a:t>
            </a:r>
            <a:endParaRPr lang="zh-CN" altLang="en-US" sz="32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1268" name="Picture 1" descr="C:\Users\LENOVO\AppData\Roaming\Tencent\Users\2314470555\QQ\WinTemp\RichOle\RGC`2I7%G0_V5)%__@$V7[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859" y="3551238"/>
            <a:ext cx="4977997" cy="2983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BFD02351.wav">
            <a:hlinkClick r:id="" action="ppaction://media"/>
          </p:cNvPr>
          <p:cNvPicPr>
            <a:picLocks noChangeAspect="1"/>
          </p:cNvPicPr>
          <p:nvPr>
            <a:wavAudioFile r:embed="rId1" name="BFD0592F.wav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013" y="6069013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430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9|0.8|12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3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2|0|0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2.9"/>
</p:tagLst>
</file>

<file path=ppt/theme/theme1.xml><?xml version="1.0" encoding="utf-8"?>
<a:theme xmlns:a="http://schemas.openxmlformats.org/drawingml/2006/main" name="Level">
  <a:themeElements>
    <a:clrScheme name="Level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Level">
      <a:majorFont>
        <a:latin typeface="Garamond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Level</Template>
  <TotalTime>1648</TotalTime>
  <Words>471</Words>
  <Application>Microsoft Office PowerPoint</Application>
  <PresentationFormat>全屏显示(4:3)</PresentationFormat>
  <Paragraphs>75</Paragraphs>
  <Slides>16</Slides>
  <Notes>0</Notes>
  <HiddenSlides>0</HiddenSlides>
  <MMClips>16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19" baseType="lpstr">
      <vt:lpstr>Level</vt:lpstr>
      <vt:lpstr>公式</vt:lpstr>
      <vt:lpstr>Visio</vt:lpstr>
      <vt:lpstr>实验5  RL串联电路及其功率因数的提高 </vt:lpstr>
      <vt:lpstr>PowerPoint 演示文稿</vt:lpstr>
      <vt:lpstr>感性电路向量图</vt:lpstr>
      <vt:lpstr>功率因数补偿</vt:lpstr>
      <vt:lpstr>日光灯实验线路图</vt:lpstr>
      <vt:lpstr>PowerPoint 演示文稿</vt:lpstr>
      <vt:lpstr> </vt:lpstr>
      <vt:lpstr>实验报告要求</vt:lpstr>
      <vt:lpstr>日光灯电路的Multisim仿真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scut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实验九 感性电路功率因数的提高</dc:title>
  <dc:creator>xu</dc:creator>
  <cp:lastModifiedBy>LENOVO</cp:lastModifiedBy>
  <cp:revision>129</cp:revision>
  <dcterms:created xsi:type="dcterms:W3CDTF">2005-11-10T04:42:15Z</dcterms:created>
  <dcterms:modified xsi:type="dcterms:W3CDTF">2020-02-15T10:22:48Z</dcterms:modified>
</cp:coreProperties>
</file>